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75" r:id="rId9"/>
    <p:sldId id="266" r:id="rId10"/>
    <p:sldId id="267" r:id="rId11"/>
    <p:sldId id="268" r:id="rId12"/>
    <p:sldId id="270" r:id="rId13"/>
    <p:sldId id="269" r:id="rId14"/>
    <p:sldId id="279" r:id="rId15"/>
    <p:sldId id="271" r:id="rId16"/>
    <p:sldId id="272" r:id="rId17"/>
    <p:sldId id="273" r:id="rId18"/>
    <p:sldId id="276" r:id="rId19"/>
    <p:sldId id="278" r:id="rId20"/>
    <p:sldId id="25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5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Singh" userId="09639398d9f4e8f2" providerId="LiveId" clId="{373CCD57-FC93-42A2-89F6-607B02AF9F5B}"/>
    <pc:docChg chg="undo custSel addSld delSld modSld">
      <pc:chgData name="Saurabh Singh" userId="09639398d9f4e8f2" providerId="LiveId" clId="{373CCD57-FC93-42A2-89F6-607B02AF9F5B}" dt="2024-03-25T05:32:10.007" v="250" actId="1076"/>
      <pc:docMkLst>
        <pc:docMk/>
      </pc:docMkLst>
      <pc:sldChg chg="addSp delSp modSp mod">
        <pc:chgData name="Saurabh Singh" userId="09639398d9f4e8f2" providerId="LiveId" clId="{373CCD57-FC93-42A2-89F6-607B02AF9F5B}" dt="2024-03-25T05:25:42.153" v="236" actId="1076"/>
        <pc:sldMkLst>
          <pc:docMk/>
          <pc:sldMk cId="3629690190" sldId="263"/>
        </pc:sldMkLst>
        <pc:spChg chg="add mod">
          <ac:chgData name="Saurabh Singh" userId="09639398d9f4e8f2" providerId="LiveId" clId="{373CCD57-FC93-42A2-89F6-607B02AF9F5B}" dt="2024-03-25T05:25:42.153" v="236" actId="1076"/>
          <ac:spMkLst>
            <pc:docMk/>
            <pc:sldMk cId="3629690190" sldId="263"/>
            <ac:spMk id="12" creationId="{D2F40AB3-D2F8-D0C2-E2AE-51D16B85AED9}"/>
          </ac:spMkLst>
        </pc:spChg>
        <pc:graphicFrameChg chg="add mod modGraphic">
          <ac:chgData name="Saurabh Singh" userId="09639398d9f4e8f2" providerId="LiveId" clId="{373CCD57-FC93-42A2-89F6-607B02AF9F5B}" dt="2024-03-25T05:25:19.098" v="235" actId="14100"/>
          <ac:graphicFrameMkLst>
            <pc:docMk/>
            <pc:sldMk cId="3629690190" sldId="263"/>
            <ac:graphicFrameMk id="13" creationId="{D8B16C94-701C-D074-E1E9-1D8D367ABC90}"/>
          </ac:graphicFrameMkLst>
        </pc:graphicFrameChg>
        <pc:picChg chg="add del">
          <ac:chgData name="Saurabh Singh" userId="09639398d9f4e8f2" providerId="LiveId" clId="{373CCD57-FC93-42A2-89F6-607B02AF9F5B}" dt="2024-03-25T05:22:49.059" v="22" actId="478"/>
          <ac:picMkLst>
            <pc:docMk/>
            <pc:sldMk cId="3629690190" sldId="263"/>
            <ac:picMk id="11" creationId="{CC35407C-F147-50A3-A938-919B2E1E08EE}"/>
          </ac:picMkLst>
        </pc:picChg>
      </pc:sldChg>
      <pc:sldChg chg="modSp mod">
        <pc:chgData name="Saurabh Singh" userId="09639398d9f4e8f2" providerId="LiveId" clId="{373CCD57-FC93-42A2-89F6-607B02AF9F5B}" dt="2024-03-23T08:42:48.277" v="7" actId="20577"/>
        <pc:sldMkLst>
          <pc:docMk/>
          <pc:sldMk cId="2783731688" sldId="265"/>
        </pc:sldMkLst>
        <pc:graphicFrameChg chg="modGraphic">
          <ac:chgData name="Saurabh Singh" userId="09639398d9f4e8f2" providerId="LiveId" clId="{373CCD57-FC93-42A2-89F6-607B02AF9F5B}" dt="2024-03-23T08:42:48.277" v="7" actId="20577"/>
          <ac:graphicFrameMkLst>
            <pc:docMk/>
            <pc:sldMk cId="2783731688" sldId="265"/>
            <ac:graphicFrameMk id="6" creationId="{10B3FD29-A629-2200-8080-16A9E254C78D}"/>
          </ac:graphicFrameMkLst>
        </pc:graphicFrameChg>
      </pc:sldChg>
      <pc:sldChg chg="modSp mod">
        <pc:chgData name="Saurabh Singh" userId="09639398d9f4e8f2" providerId="LiveId" clId="{373CCD57-FC93-42A2-89F6-607B02AF9F5B}" dt="2024-03-23T12:13:46.569" v="13" actId="14100"/>
        <pc:sldMkLst>
          <pc:docMk/>
          <pc:sldMk cId="2595448702" sldId="266"/>
        </pc:sldMkLst>
        <pc:graphicFrameChg chg="modGraphic">
          <ac:chgData name="Saurabh Singh" userId="09639398d9f4e8f2" providerId="LiveId" clId="{373CCD57-FC93-42A2-89F6-607B02AF9F5B}" dt="2024-03-23T08:46:55.855" v="8" actId="14734"/>
          <ac:graphicFrameMkLst>
            <pc:docMk/>
            <pc:sldMk cId="2595448702" sldId="266"/>
            <ac:graphicFrameMk id="6" creationId="{71ABEC94-845D-9CD4-E1DD-12FD814F1F8D}"/>
          </ac:graphicFrameMkLst>
        </pc:graphicFrameChg>
        <pc:picChg chg="mod">
          <ac:chgData name="Saurabh Singh" userId="09639398d9f4e8f2" providerId="LiveId" clId="{373CCD57-FC93-42A2-89F6-607B02AF9F5B}" dt="2024-03-23T12:13:46.569" v="13" actId="14100"/>
          <ac:picMkLst>
            <pc:docMk/>
            <pc:sldMk cId="2595448702" sldId="266"/>
            <ac:picMk id="8" creationId="{1FEA09E1-87EC-F6FA-43C1-204F0695E4B5}"/>
          </ac:picMkLst>
        </pc:picChg>
      </pc:sldChg>
      <pc:sldChg chg="modSp">
        <pc:chgData name="Saurabh Singh" userId="09639398d9f4e8f2" providerId="LiveId" clId="{373CCD57-FC93-42A2-89F6-607B02AF9F5B}" dt="2024-03-23T08:34:13.855" v="1" actId="1035"/>
        <pc:sldMkLst>
          <pc:docMk/>
          <pc:sldMk cId="584849110" sldId="267"/>
        </pc:sldMkLst>
        <pc:picChg chg="mod">
          <ac:chgData name="Saurabh Singh" userId="09639398d9f4e8f2" providerId="LiveId" clId="{373CCD57-FC93-42A2-89F6-607B02AF9F5B}" dt="2024-03-23T08:34:13.855" v="1" actId="1035"/>
          <ac:picMkLst>
            <pc:docMk/>
            <pc:sldMk cId="584849110" sldId="267"/>
            <ac:picMk id="1026" creationId="{7A2A4D53-F970-4715-5141-808B8B751B68}"/>
          </ac:picMkLst>
        </pc:picChg>
      </pc:sldChg>
      <pc:sldChg chg="modSp">
        <pc:chgData name="Saurabh Singh" userId="09639398d9f4e8f2" providerId="LiveId" clId="{373CCD57-FC93-42A2-89F6-607B02AF9F5B}" dt="2024-03-25T05:32:10.007" v="250" actId="1076"/>
        <pc:sldMkLst>
          <pc:docMk/>
          <pc:sldMk cId="301377" sldId="269"/>
        </pc:sldMkLst>
        <pc:picChg chg="mod">
          <ac:chgData name="Saurabh Singh" userId="09639398d9f4e8f2" providerId="LiveId" clId="{373CCD57-FC93-42A2-89F6-607B02AF9F5B}" dt="2024-03-25T05:32:10.007" v="250" actId="1076"/>
          <ac:picMkLst>
            <pc:docMk/>
            <pc:sldMk cId="301377" sldId="269"/>
            <ac:picMk id="1026" creationId="{C4E73158-9471-F74E-1FB0-DA06AEBB2276}"/>
          </ac:picMkLst>
        </pc:picChg>
        <pc:picChg chg="mod">
          <ac:chgData name="Saurabh Singh" userId="09639398d9f4e8f2" providerId="LiveId" clId="{373CCD57-FC93-42A2-89F6-607B02AF9F5B}" dt="2024-03-25T05:32:07.331" v="249" actId="1076"/>
          <ac:picMkLst>
            <pc:docMk/>
            <pc:sldMk cId="301377" sldId="269"/>
            <ac:picMk id="1030" creationId="{967776BF-C4A4-EB38-E6AD-7BB37597AB7C}"/>
          </ac:picMkLst>
        </pc:picChg>
      </pc:sldChg>
      <pc:sldChg chg="addSp delSp modSp mod">
        <pc:chgData name="Saurabh Singh" userId="09639398d9f4e8f2" providerId="LiveId" clId="{373CCD57-FC93-42A2-89F6-607B02AF9F5B}" dt="2024-03-25T05:16:15.436" v="17" actId="1440"/>
        <pc:sldMkLst>
          <pc:docMk/>
          <pc:sldMk cId="3181603943" sldId="275"/>
        </pc:sldMkLst>
        <pc:picChg chg="del">
          <ac:chgData name="Saurabh Singh" userId="09639398d9f4e8f2" providerId="LiveId" clId="{373CCD57-FC93-42A2-89F6-607B02AF9F5B}" dt="2024-03-25T05:14:53.199" v="14" actId="478"/>
          <ac:picMkLst>
            <pc:docMk/>
            <pc:sldMk cId="3181603943" sldId="275"/>
            <ac:picMk id="3" creationId="{B059C47D-8E85-591A-E640-BDE0C6E31C23}"/>
          </ac:picMkLst>
        </pc:picChg>
        <pc:picChg chg="add mod">
          <ac:chgData name="Saurabh Singh" userId="09639398d9f4e8f2" providerId="LiveId" clId="{373CCD57-FC93-42A2-89F6-607B02AF9F5B}" dt="2024-03-25T05:16:15.436" v="17" actId="1440"/>
          <ac:picMkLst>
            <pc:docMk/>
            <pc:sldMk cId="3181603943" sldId="275"/>
            <ac:picMk id="4" creationId="{716D8F05-8214-1778-7478-BCC6A3AB5DAC}"/>
          </ac:picMkLst>
        </pc:picChg>
      </pc:sldChg>
      <pc:sldChg chg="delSp del">
        <pc:chgData name="Saurabh Singh" userId="09639398d9f4e8f2" providerId="LiveId" clId="{373CCD57-FC93-42A2-89F6-607B02AF9F5B}" dt="2024-03-25T05:27:10.395" v="240" actId="2696"/>
        <pc:sldMkLst>
          <pc:docMk/>
          <pc:sldMk cId="3305817568" sldId="277"/>
        </pc:sldMkLst>
        <pc:picChg chg="del">
          <ac:chgData name="Saurabh Singh" userId="09639398d9f4e8f2" providerId="LiveId" clId="{373CCD57-FC93-42A2-89F6-607B02AF9F5B}" dt="2024-03-25T05:27:06.604" v="239" actId="478"/>
          <ac:picMkLst>
            <pc:docMk/>
            <pc:sldMk cId="3305817568" sldId="277"/>
            <ac:picMk id="2" creationId="{F9F8514C-B36A-5F49-46E2-C39F7EED9F27}"/>
          </ac:picMkLst>
        </pc:picChg>
      </pc:sldChg>
      <pc:sldChg chg="addSp modSp new mod">
        <pc:chgData name="Saurabh Singh" userId="09639398d9f4e8f2" providerId="LiveId" clId="{373CCD57-FC93-42A2-89F6-607B02AF9F5B}" dt="2024-03-25T05:26:44.459" v="238" actId="1076"/>
        <pc:sldMkLst>
          <pc:docMk/>
          <pc:sldMk cId="295301692" sldId="278"/>
        </pc:sldMkLst>
        <pc:spChg chg="add mod">
          <ac:chgData name="Saurabh Singh" userId="09639398d9f4e8f2" providerId="LiveId" clId="{373CCD57-FC93-42A2-89F6-607B02AF9F5B}" dt="2024-03-25T05:26:44.459" v="238" actId="1076"/>
          <ac:spMkLst>
            <pc:docMk/>
            <pc:sldMk cId="295301692" sldId="278"/>
            <ac:spMk id="4" creationId="{F94038AC-3803-C4FE-D8D5-46F92EB5EC7E}"/>
          </ac:spMkLst>
        </pc:spChg>
        <pc:graphicFrameChg chg="add mod">
          <ac:chgData name="Saurabh Singh" userId="09639398d9f4e8f2" providerId="LiveId" clId="{373CCD57-FC93-42A2-89F6-607B02AF9F5B}" dt="2024-03-25T05:26:44.459" v="238" actId="1076"/>
          <ac:graphicFrameMkLst>
            <pc:docMk/>
            <pc:sldMk cId="295301692" sldId="278"/>
            <ac:graphicFrameMk id="5" creationId="{212DD96D-D763-40D6-3719-E00DC813BDF1}"/>
          </ac:graphicFrameMkLst>
        </pc:graphicFrameChg>
        <pc:picChg chg="add mod">
          <ac:chgData name="Saurabh Singh" userId="09639398d9f4e8f2" providerId="LiveId" clId="{373CCD57-FC93-42A2-89F6-607B02AF9F5B}" dt="2024-03-25T05:22:17.491" v="20" actId="1076"/>
          <ac:picMkLst>
            <pc:docMk/>
            <pc:sldMk cId="295301692" sldId="278"/>
            <ac:picMk id="3" creationId="{6CC0032D-7D55-4E71-A578-4A7F78AC0156}"/>
          </ac:picMkLst>
        </pc:picChg>
      </pc:sldChg>
      <pc:sldChg chg="addSp delSp modSp new mod">
        <pc:chgData name="Saurabh Singh" userId="09639398d9f4e8f2" providerId="LiveId" clId="{373CCD57-FC93-42A2-89F6-607B02AF9F5B}" dt="2024-03-25T05:31:59.222" v="248" actId="1076"/>
        <pc:sldMkLst>
          <pc:docMk/>
          <pc:sldMk cId="2543050408" sldId="279"/>
        </pc:sldMkLst>
        <pc:spChg chg="add del">
          <ac:chgData name="Saurabh Singh" userId="09639398d9f4e8f2" providerId="LiveId" clId="{373CCD57-FC93-42A2-89F6-607B02AF9F5B}" dt="2024-03-25T05:30:43.990" v="243" actId="22"/>
          <ac:spMkLst>
            <pc:docMk/>
            <pc:sldMk cId="2543050408" sldId="279"/>
            <ac:spMk id="3" creationId="{51BC943D-236C-14C2-661E-2925DEC45A94}"/>
          </ac:spMkLst>
        </pc:spChg>
        <pc:picChg chg="add mod">
          <ac:chgData name="Saurabh Singh" userId="09639398d9f4e8f2" providerId="LiveId" clId="{373CCD57-FC93-42A2-89F6-607B02AF9F5B}" dt="2024-03-25T05:31:31.929" v="246" actId="14100"/>
          <ac:picMkLst>
            <pc:docMk/>
            <pc:sldMk cId="2543050408" sldId="279"/>
            <ac:picMk id="1026" creationId="{C994BDFE-2359-1EBF-1526-953BBE775C4E}"/>
          </ac:picMkLst>
        </pc:picChg>
        <pc:picChg chg="add mod">
          <ac:chgData name="Saurabh Singh" userId="09639398d9f4e8f2" providerId="LiveId" clId="{373CCD57-FC93-42A2-89F6-607B02AF9F5B}" dt="2024-03-25T05:31:59.222" v="248" actId="1076"/>
          <ac:picMkLst>
            <pc:docMk/>
            <pc:sldMk cId="2543050408" sldId="279"/>
            <ac:picMk id="1028" creationId="{1C48D541-CD6F-81A6-4369-56F9A672E1F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13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43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708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450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473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856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403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08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55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6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5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49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01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40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88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31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D8937F-9BAC-0F47-25C4-A65069F34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10122958" cy="109689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Streamlining News Access with SQL</a:t>
            </a:r>
          </a:p>
        </p:txBody>
      </p:sp>
    </p:spTree>
    <p:extLst>
      <p:ext uri="{BB962C8B-B14F-4D97-AF65-F5344CB8AC3E}">
        <p14:creationId xmlns:p14="http://schemas.microsoft.com/office/powerpoint/2010/main" val="225847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1CCEFC-333D-6101-15F0-62D8ADF1D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24"/>
            <a:ext cx="4563611" cy="240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33B438-79F0-DADE-E0F3-307C34816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1" y="0"/>
            <a:ext cx="4123058" cy="294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D3CB1-B611-F3E9-5EB8-16C861760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" y="2619342"/>
            <a:ext cx="4248130" cy="4238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D1FFD72-DFFD-00E1-DE39-6DF4E564C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7384"/>
              </p:ext>
            </p:extLst>
          </p:nvPr>
        </p:nvGraphicFramePr>
        <p:xfrm>
          <a:off x="9050648" y="970650"/>
          <a:ext cx="2961098" cy="26555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80549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1480549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552385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lang_id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544818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136204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lang_desc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Geographical and demographic info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0D2295-8294-B67A-EC2B-6A2875F5FC6D}"/>
              </a:ext>
            </a:extLst>
          </p:cNvPr>
          <p:cNvSpPr txBox="1"/>
          <p:nvPr/>
        </p:nvSpPr>
        <p:spPr>
          <a:xfrm>
            <a:off x="9309420" y="361461"/>
            <a:ext cx="244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 Table</a:t>
            </a:r>
          </a:p>
        </p:txBody>
      </p:sp>
      <p:pic>
        <p:nvPicPr>
          <p:cNvPr id="1026" name="Picture 2" descr="Delhi CM Arvind Kejriwal Arrested Funny Memes Viral,' मैं झुकेगा नहीं...'|  Boldsky">
            <a:extLst>
              <a:ext uri="{FF2B5EF4-FFF2-40B4-BE49-F238E27FC236}">
                <a16:creationId xmlns:a16="http://schemas.microsoft.com/office/drawing/2014/main" id="{7A2A4D53-F970-4715-5141-808B8B75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30" y="3463376"/>
            <a:ext cx="4478809" cy="25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84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6794E-D0C4-BA06-49C8-0E8C40AC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1465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BC82B-9EB4-168A-B742-82603362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1700"/>
            <a:ext cx="10790855" cy="276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272F5-855C-238E-D528-0DF10DDF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0" y="-36347"/>
            <a:ext cx="9532690" cy="34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F999FCE-17AE-6D88-B514-588920BF1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59401"/>
              </p:ext>
            </p:extLst>
          </p:nvPr>
        </p:nvGraphicFramePr>
        <p:xfrm>
          <a:off x="7692705" y="5142282"/>
          <a:ext cx="4427274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3637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2213637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210087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5BF727-A5B0-53CE-790F-8C589A4C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75" y="3601165"/>
            <a:ext cx="6782747" cy="3143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3663B-A2D1-AED7-6EAB-80441366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8990" cy="4133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15BE28-D47B-B7C0-05A0-DE6CE6771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747185"/>
              </p:ext>
            </p:extLst>
          </p:nvPr>
        </p:nvGraphicFramePr>
        <p:xfrm>
          <a:off x="6096000" y="313300"/>
          <a:ext cx="6007598" cy="2667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84392">
                  <a:extLst>
                    <a:ext uri="{9D8B030D-6E8A-4147-A177-3AD203B41FA5}">
                      <a16:colId xmlns:a16="http://schemas.microsoft.com/office/drawing/2014/main" val="1773725071"/>
                    </a:ext>
                  </a:extLst>
                </a:gridCol>
                <a:gridCol w="4123206">
                  <a:extLst>
                    <a:ext uri="{9D8B030D-6E8A-4147-A177-3AD203B41FA5}">
                      <a16:colId xmlns:a16="http://schemas.microsoft.com/office/drawing/2014/main" val="230188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0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4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3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source_bias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bias rating on a 5 point scale, lower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5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about the quality of the source, 5 point scale, higher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94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7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4E73158-9471-F74E-1FB0-DA06AEBB2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71" y="965850"/>
            <a:ext cx="4135778" cy="38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7776BF-C4A4-EB38-E6AD-7BB37597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9" y="965850"/>
            <a:ext cx="3168624" cy="395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9BA8B-A541-C189-552A-46DF4B1F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32" y="0"/>
            <a:ext cx="4150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 Indian media biased? - Quora">
            <a:extLst>
              <a:ext uri="{FF2B5EF4-FFF2-40B4-BE49-F238E27FC236}">
                <a16:creationId xmlns:a16="http://schemas.microsoft.com/office/drawing/2014/main" id="{C994BDFE-2359-1EBF-1526-953BBE77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725579" cy="451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ases of Indian Media Houses. : r/IndiaSpeaks">
            <a:extLst>
              <a:ext uri="{FF2B5EF4-FFF2-40B4-BE49-F238E27FC236}">
                <a16:creationId xmlns:a16="http://schemas.microsoft.com/office/drawing/2014/main" id="{1C48D541-CD6F-81A6-4369-56F9A672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05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148F3-138A-C2AB-0D53-1B671041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69687" cy="248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CC219-9673-F8CB-8608-79A839E9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81" y="1894782"/>
            <a:ext cx="9450119" cy="496321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670E8E-DF5C-7C1C-3159-444B5142C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68560"/>
              </p:ext>
            </p:extLst>
          </p:nvPr>
        </p:nvGraphicFramePr>
        <p:xfrm>
          <a:off x="6817743" y="1242167"/>
          <a:ext cx="5374257" cy="138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018581">
                  <a:extLst>
                    <a:ext uri="{9D8B030D-6E8A-4147-A177-3AD203B41FA5}">
                      <a16:colId xmlns:a16="http://schemas.microsoft.com/office/drawing/2014/main" val="225145348"/>
                    </a:ext>
                  </a:extLst>
                </a:gridCol>
                <a:gridCol w="3355676">
                  <a:extLst>
                    <a:ext uri="{9D8B030D-6E8A-4147-A177-3AD203B41FA5}">
                      <a16:colId xmlns:a16="http://schemas.microsoft.com/office/drawing/2014/main" val="408977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76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16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65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20042-600F-7D85-B2BA-58221153F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74234"/>
              </p:ext>
            </p:extLst>
          </p:nvPr>
        </p:nvGraphicFramePr>
        <p:xfrm>
          <a:off x="3826444" y="2196128"/>
          <a:ext cx="4744529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0778">
                  <a:extLst>
                    <a:ext uri="{9D8B030D-6E8A-4147-A177-3AD203B41FA5}">
                      <a16:colId xmlns:a16="http://schemas.microsoft.com/office/drawing/2014/main" val="3682925039"/>
                    </a:ext>
                  </a:extLst>
                </a:gridCol>
                <a:gridCol w="3053751">
                  <a:extLst>
                    <a:ext uri="{9D8B030D-6E8A-4147-A177-3AD203B41FA5}">
                      <a16:colId xmlns:a16="http://schemas.microsoft.com/office/drawing/2014/main" val="1921696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8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type_name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4717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FC624AE-1B4A-8D34-E9A8-F2F4DAA3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9" y="933767"/>
            <a:ext cx="2175765" cy="4543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B9729-6023-BB1F-83BF-53414B95276E}"/>
              </a:ext>
            </a:extLst>
          </p:cNvPr>
          <p:cNvSpPr txBox="1"/>
          <p:nvPr/>
        </p:nvSpPr>
        <p:spPr>
          <a:xfrm>
            <a:off x="3826444" y="933767"/>
            <a:ext cx="403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Table ( Types of Articles) </a:t>
            </a:r>
          </a:p>
        </p:txBody>
      </p:sp>
    </p:spTree>
    <p:extLst>
      <p:ext uri="{BB962C8B-B14F-4D97-AF65-F5344CB8AC3E}">
        <p14:creationId xmlns:p14="http://schemas.microsoft.com/office/powerpoint/2010/main" val="330663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A3CAD0-0344-B8F4-9BA8-EF8663EAC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66182"/>
              </p:ext>
            </p:extLst>
          </p:nvPr>
        </p:nvGraphicFramePr>
        <p:xfrm>
          <a:off x="6916114" y="223839"/>
          <a:ext cx="5091841" cy="1651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202273">
                  <a:extLst>
                    <a:ext uri="{9D8B030D-6E8A-4147-A177-3AD203B41FA5}">
                      <a16:colId xmlns:a16="http://schemas.microsoft.com/office/drawing/2014/main" val="3798370549"/>
                    </a:ext>
                  </a:extLst>
                </a:gridCol>
                <a:gridCol w="2889568">
                  <a:extLst>
                    <a:ext uri="{9D8B030D-6E8A-4147-A177-3AD203B41FA5}">
                      <a16:colId xmlns:a16="http://schemas.microsoft.com/office/drawing/2014/main" val="329057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43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9846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927611-01E1-A5BE-EC69-77704237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1926964" cy="3410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FE256-6871-0AB4-3E71-8AC3C03A3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24" y="0"/>
            <a:ext cx="2257740" cy="2495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A79B0-FB27-EEEF-6CEF-4C858E422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24424" cy="3543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F62CD-BECC-7828-7B12-D1D8EFBFF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690" y="112331"/>
            <a:ext cx="231489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E3BD-6365-902F-6623-6D253B67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B0E6A-53BA-1AB7-87EF-93D9398D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889"/>
            <a:ext cx="3682988" cy="3991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F592D-E287-3183-C20D-815B86ED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66" y="58527"/>
            <a:ext cx="9202434" cy="650648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D4F594-CA99-69A8-BDBB-53BFAE95561C}"/>
              </a:ext>
            </a:extLst>
          </p:cNvPr>
          <p:cNvGraphicFramePr>
            <a:graphicFrameLocks noGrp="1"/>
          </p:cNvGraphicFramePr>
          <p:nvPr/>
        </p:nvGraphicFramePr>
        <p:xfrm>
          <a:off x="0" y="172188"/>
          <a:ext cx="2989566" cy="228092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406769">
                  <a:extLst>
                    <a:ext uri="{9D8B030D-6E8A-4147-A177-3AD203B41FA5}">
                      <a16:colId xmlns:a16="http://schemas.microsoft.com/office/drawing/2014/main" val="153140080"/>
                    </a:ext>
                  </a:extLst>
                </a:gridCol>
                <a:gridCol w="1582797">
                  <a:extLst>
                    <a:ext uri="{9D8B030D-6E8A-4147-A177-3AD203B41FA5}">
                      <a16:colId xmlns:a16="http://schemas.microsoft.com/office/drawing/2014/main" val="44548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preference_id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4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compulsory category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9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1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032D-7D55-4E71-A578-4A7F78AC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3844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038AC-3803-C4FE-D8D5-46F92EB5EC7E}"/>
              </a:ext>
            </a:extLst>
          </p:cNvPr>
          <p:cNvSpPr txBox="1"/>
          <p:nvPr/>
        </p:nvSpPr>
        <p:spPr>
          <a:xfrm>
            <a:off x="6339660" y="2967335"/>
            <a:ext cx="168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Audio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2DD96D-D763-40D6-3719-E00DC813B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41764"/>
              </p:ext>
            </p:extLst>
          </p:nvPr>
        </p:nvGraphicFramePr>
        <p:xfrm>
          <a:off x="6429983" y="3642071"/>
          <a:ext cx="4914139" cy="73152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125415">
                  <a:extLst>
                    <a:ext uri="{9D8B030D-6E8A-4147-A177-3AD203B41FA5}">
                      <a16:colId xmlns:a16="http://schemas.microsoft.com/office/drawing/2014/main" val="3798370549"/>
                    </a:ext>
                  </a:extLst>
                </a:gridCol>
                <a:gridCol w="2788724">
                  <a:extLst>
                    <a:ext uri="{9D8B030D-6E8A-4147-A177-3AD203B41FA5}">
                      <a16:colId xmlns:a16="http://schemas.microsoft.com/office/drawing/2014/main" val="329057420"/>
                    </a:ext>
                  </a:extLst>
                </a:gridCol>
              </a:tblGrid>
              <a:tr h="254518">
                <a:tc>
                  <a:txBody>
                    <a:bodyPr/>
                    <a:lstStyle/>
                    <a:p>
                      <a:r>
                        <a:rPr lang="en-US" dirty="0" err="1"/>
                        <a:t>article_id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 to main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43586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r>
                        <a:rPr lang="en-US" dirty="0" err="1"/>
                        <a:t>article_audio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audio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4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0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DB66-B5E9-A098-676D-BD3B1660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8" y="901532"/>
            <a:ext cx="8610600" cy="1293028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E10E-6075-0669-8400-8BD1F732C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903259" cy="402412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Importance of staying informed about current affairs in today's fast-paced world.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Overwhelming abundance of information across different publications, languages, and categories.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Challenge: Users struggle to filter and access specific news articles that interest them.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Proposed Solution: SQL project to create a streamlined platform for users to retrieve current affairs articles based on their preferences.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urrent Affairs Cartoons and Comics - funny pictures from CartoonStock">
            <a:extLst>
              <a:ext uri="{FF2B5EF4-FFF2-40B4-BE49-F238E27FC236}">
                <a16:creationId xmlns:a16="http://schemas.microsoft.com/office/drawing/2014/main" id="{C486E861-2B5E-0548-01B0-CD3CD5AD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786" y="2069140"/>
            <a:ext cx="3655919" cy="4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71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5FE9-4595-2C7C-5AC8-8324A8CD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2" y="935088"/>
            <a:ext cx="8610600" cy="1293028"/>
          </a:xfrm>
        </p:spPr>
        <p:txBody>
          <a:bodyPr/>
          <a:lstStyle/>
          <a:p>
            <a:r>
              <a:rPr lang="en-IN" dirty="0"/>
              <a:t>ADVANTAGES: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B4351-B6DE-6A9D-2B99-E69E096A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76943" cy="42402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Personalized News Consumption: Users can access current affairs articles tailored to their specific interests and preferences, enhancing their overall news consumption experience.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Time Efficiency: By providing a streamlined platform for accessing relevant news articles, users can save time spent searching through multiple sources for information.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Language Inclusivity: The availability of articles in multiple languages ensures that users from diverse linguistic backgrounds can access news content in their preferred 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Data-driven Insights: Analysis of user interaction data within the database system can provide valuable insights into user preferences and trends, enabling publishers to optimize content delivery strategies.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Productivity : Students can read news articles efficiently and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precisely which will help their creativity to be improved</a:t>
            </a:r>
          </a:p>
          <a:p>
            <a:endParaRPr lang="en-IN" dirty="0"/>
          </a:p>
        </p:txBody>
      </p:sp>
      <p:pic>
        <p:nvPicPr>
          <p:cNvPr id="2050" name="Picture 2" descr="Follow @upscmeme #UPSC #UpscMeme #IFoS ...">
            <a:extLst>
              <a:ext uri="{FF2B5EF4-FFF2-40B4-BE49-F238E27FC236}">
                <a16:creationId xmlns:a16="http://schemas.microsoft.com/office/drawing/2014/main" id="{E1183101-D45C-76CB-B653-FB1ADEE1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86" y="1814239"/>
            <a:ext cx="4217519" cy="39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8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6608-9E13-7459-3C80-D9BE1043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61"/>
            <a:ext cx="8610600" cy="1293028"/>
          </a:xfrm>
        </p:spPr>
        <p:txBody>
          <a:bodyPr/>
          <a:lstStyle/>
          <a:p>
            <a:r>
              <a:rPr lang="en-IN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E67FF-AE7B-FB91-9BDA-DDD33108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conclusion, our SQL project on current affairs aims to empower users with a comprehensive platform for accessing relevant news articles based on their preferences. By leveraging database management techniques and efficient query optimization, we strive to deliver a seamless and personalized news consumption experience for users worldwide.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3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7692-D87D-9DE1-51B9-A58A4927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901532"/>
            <a:ext cx="8610600" cy="1293028"/>
          </a:xfrm>
        </p:spPr>
        <p:txBody>
          <a:bodyPr/>
          <a:lstStyle/>
          <a:p>
            <a:r>
              <a:rPr lang="en-IN" dirty="0"/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C284-DC73-ECE3-1FDA-D507A06F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5243"/>
            <a:ext cx="6387353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r>
              <a:rPr lang="en-US" dirty="0"/>
              <a:t>SQL project focuses on building a database system for organizing current affairs articles from various publications.</a:t>
            </a:r>
          </a:p>
          <a:p>
            <a:r>
              <a:rPr lang="en-US" dirty="0"/>
              <a:t>Database includes relevant metadata: publication name, date, language, and category.</a:t>
            </a:r>
          </a:p>
          <a:p>
            <a:r>
              <a:rPr lang="en-US" dirty="0"/>
              <a:t>Structured data enables easy retrieval of specific information tailored to user interests.</a:t>
            </a:r>
          </a:p>
          <a:p>
            <a:r>
              <a:rPr lang="en-US" dirty="0"/>
              <a:t>Aim: Enhance overall news consumption experience for users.</a:t>
            </a:r>
            <a:br>
              <a:rPr lang="en-US" dirty="0"/>
            </a:br>
            <a:endParaRPr lang="en-IN" dirty="0"/>
          </a:p>
        </p:txBody>
      </p:sp>
      <p:sp>
        <p:nvSpPr>
          <p:cNvPr id="4" name="AutoShape 2" descr="Funny Quotes On Current Affairs - ShortQuotes.cc">
            <a:extLst>
              <a:ext uri="{FF2B5EF4-FFF2-40B4-BE49-F238E27FC236}">
                <a16:creationId xmlns:a16="http://schemas.microsoft.com/office/drawing/2014/main" id="{B702967A-6DFD-8222-72DB-4EEC376D54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Funny Quotes On Current Affairs - ShortQuotes.cc">
            <a:extLst>
              <a:ext uri="{FF2B5EF4-FFF2-40B4-BE49-F238E27FC236}">
                <a16:creationId xmlns:a16="http://schemas.microsoft.com/office/drawing/2014/main" id="{69AEB73F-FA61-7E77-F696-3D39079D2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Current Affairs News and Political Cartoons">
            <a:extLst>
              <a:ext uri="{FF2B5EF4-FFF2-40B4-BE49-F238E27FC236}">
                <a16:creationId xmlns:a16="http://schemas.microsoft.com/office/drawing/2014/main" id="{C025A8A6-F6E0-228F-F1D4-5888E8C16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Funny Quotes On Current Affairs - ShortQuotes.cc">
            <a:extLst>
              <a:ext uri="{FF2B5EF4-FFF2-40B4-BE49-F238E27FC236}">
                <a16:creationId xmlns:a16="http://schemas.microsoft.com/office/drawing/2014/main" id="{CAEB8FF1-1410-A9A5-7EA1-2F4E8347D4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065EE-4F94-0252-1C35-F3FA2F8E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60" y="1050013"/>
            <a:ext cx="4827140" cy="4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1576-7985-C42C-F804-F73776E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86" y="968644"/>
            <a:ext cx="8610600" cy="1293028"/>
          </a:xfrm>
        </p:spPr>
        <p:txBody>
          <a:bodyPr/>
          <a:lstStyle/>
          <a:p>
            <a:r>
              <a:rPr lang="en-IN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A3B2-0408-BB39-BF41-919A73939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Data Collection and Storage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Data Retrieval and Filtering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Customized Information Delivery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Trend Analysis and Reporting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Language and Region Specificity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Content Categorization and Tagging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Real-time Updates and Notifications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F81D8-5848-898C-A412-3B6EE454A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57" y="1134459"/>
            <a:ext cx="3684012" cy="45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D57E-DFDF-D218-CFAD-CCE2090E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8102"/>
            <a:ext cx="8596668" cy="1320800"/>
          </a:xfrm>
        </p:spPr>
        <p:txBody>
          <a:bodyPr/>
          <a:lstStyle/>
          <a:p>
            <a:r>
              <a:rPr lang="en-IN" dirty="0"/>
              <a:t>TABLES USED: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0BF6353-6F4F-3532-4070-9F951843B0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951276"/>
              </p:ext>
            </p:extLst>
          </p:nvPr>
        </p:nvGraphicFramePr>
        <p:xfrm>
          <a:off x="677334" y="1592252"/>
          <a:ext cx="5809892" cy="519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48111">
                  <a:extLst>
                    <a:ext uri="{9D8B030D-6E8A-4147-A177-3AD203B41FA5}">
                      <a16:colId xmlns:a16="http://schemas.microsoft.com/office/drawing/2014/main" val="3581370278"/>
                    </a:ext>
                  </a:extLst>
                </a:gridCol>
                <a:gridCol w="3961781">
                  <a:extLst>
                    <a:ext uri="{9D8B030D-6E8A-4147-A177-3AD203B41FA5}">
                      <a16:colId xmlns:a16="http://schemas.microsoft.com/office/drawing/2014/main" val="304493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article_id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Uniquely identifies each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0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text content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8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author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5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pubdate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Publication date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category or topic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28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the article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the article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3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92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website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7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lang_id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 data about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8091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10BF8D-C980-F25F-8BB1-8C0173DD3790}"/>
              </a:ext>
            </a:extLst>
          </p:cNvPr>
          <p:cNvSpPr txBox="1"/>
          <p:nvPr/>
        </p:nvSpPr>
        <p:spPr>
          <a:xfrm>
            <a:off x="835834" y="1072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Articles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4A4BB-0B16-85B6-FE2F-E9DBFF9816B2}"/>
              </a:ext>
            </a:extLst>
          </p:cNvPr>
          <p:cNvSpPr txBox="1"/>
          <p:nvPr/>
        </p:nvSpPr>
        <p:spPr>
          <a:xfrm>
            <a:off x="3917659" y="776931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Articles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117B91-9CE9-FC1A-D4E2-AAD0F12B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70600"/>
              </p:ext>
            </p:extLst>
          </p:nvPr>
        </p:nvGraphicFramePr>
        <p:xfrm>
          <a:off x="6629361" y="4622165"/>
          <a:ext cx="5289282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4641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2644641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210087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1D2493E-B3C1-D11E-1B34-8EE83F4BEEA2}"/>
              </a:ext>
            </a:extLst>
          </p:cNvPr>
          <p:cNvSpPr txBox="1"/>
          <p:nvPr/>
        </p:nvSpPr>
        <p:spPr>
          <a:xfrm>
            <a:off x="6655227" y="4002712"/>
            <a:ext cx="213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Locations Table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70DB58-9C7C-21FC-E8B0-AA1EC1673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47835"/>
              </p:ext>
            </p:extLst>
          </p:nvPr>
        </p:nvGraphicFramePr>
        <p:xfrm>
          <a:off x="6698370" y="2272818"/>
          <a:ext cx="5289282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4641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2644641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lang_id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210087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lang_desc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and demographic info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0CC93-5512-4371-AAFE-D01118533732}"/>
              </a:ext>
            </a:extLst>
          </p:cNvPr>
          <p:cNvSpPr txBox="1"/>
          <p:nvPr/>
        </p:nvSpPr>
        <p:spPr>
          <a:xfrm>
            <a:off x="6698370" y="1653365"/>
            <a:ext cx="2139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 Table</a:t>
            </a:r>
          </a:p>
        </p:txBody>
      </p:sp>
    </p:spTree>
    <p:extLst>
      <p:ext uri="{BB962C8B-B14F-4D97-AF65-F5344CB8AC3E}">
        <p14:creationId xmlns:p14="http://schemas.microsoft.com/office/powerpoint/2010/main" val="254662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244EDC-98B9-09FB-BB98-1086A8A9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886767"/>
              </p:ext>
            </p:extLst>
          </p:nvPr>
        </p:nvGraphicFramePr>
        <p:xfrm>
          <a:off x="533879" y="854286"/>
          <a:ext cx="5374257" cy="138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018581">
                  <a:extLst>
                    <a:ext uri="{9D8B030D-6E8A-4147-A177-3AD203B41FA5}">
                      <a16:colId xmlns:a16="http://schemas.microsoft.com/office/drawing/2014/main" val="225145348"/>
                    </a:ext>
                  </a:extLst>
                </a:gridCol>
                <a:gridCol w="3355676">
                  <a:extLst>
                    <a:ext uri="{9D8B030D-6E8A-4147-A177-3AD203B41FA5}">
                      <a16:colId xmlns:a16="http://schemas.microsoft.com/office/drawing/2014/main" val="408977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76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166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2790E08-A473-ADB2-C111-6B5195A82FDC}"/>
              </a:ext>
            </a:extLst>
          </p:cNvPr>
          <p:cNvSpPr txBox="1"/>
          <p:nvPr/>
        </p:nvSpPr>
        <p:spPr>
          <a:xfrm>
            <a:off x="396815" y="258001"/>
            <a:ext cx="1948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Authors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62AC29-137F-7DC8-F527-B7AC34B4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50881"/>
              </p:ext>
            </p:extLst>
          </p:nvPr>
        </p:nvGraphicFramePr>
        <p:xfrm>
          <a:off x="6913592" y="3092874"/>
          <a:ext cx="5091841" cy="1651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202273">
                  <a:extLst>
                    <a:ext uri="{9D8B030D-6E8A-4147-A177-3AD203B41FA5}">
                      <a16:colId xmlns:a16="http://schemas.microsoft.com/office/drawing/2014/main" val="3798370549"/>
                    </a:ext>
                  </a:extLst>
                </a:gridCol>
                <a:gridCol w="2889568">
                  <a:extLst>
                    <a:ext uri="{9D8B030D-6E8A-4147-A177-3AD203B41FA5}">
                      <a16:colId xmlns:a16="http://schemas.microsoft.com/office/drawing/2014/main" val="329057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43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9846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0A89B4-B213-86DA-AD5E-9AAEB4BFD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88005"/>
              </p:ext>
            </p:extLst>
          </p:nvPr>
        </p:nvGraphicFramePr>
        <p:xfrm>
          <a:off x="533879" y="3425615"/>
          <a:ext cx="6007598" cy="2667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84392">
                  <a:extLst>
                    <a:ext uri="{9D8B030D-6E8A-4147-A177-3AD203B41FA5}">
                      <a16:colId xmlns:a16="http://schemas.microsoft.com/office/drawing/2014/main" val="1773725071"/>
                    </a:ext>
                  </a:extLst>
                </a:gridCol>
                <a:gridCol w="4123206">
                  <a:extLst>
                    <a:ext uri="{9D8B030D-6E8A-4147-A177-3AD203B41FA5}">
                      <a16:colId xmlns:a16="http://schemas.microsoft.com/office/drawing/2014/main" val="230188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0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4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3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source_bias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bias rating on a 5 point scale, lower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5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about the quality of the source, 5 point scale, higher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942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D7ABCF4-F0A7-7B8A-C03A-8AF16F86AE14}"/>
              </a:ext>
            </a:extLst>
          </p:cNvPr>
          <p:cNvSpPr txBox="1"/>
          <p:nvPr/>
        </p:nvSpPr>
        <p:spPr>
          <a:xfrm>
            <a:off x="6844581" y="2322964"/>
            <a:ext cx="206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Category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679AD-1B21-AD1D-CB99-938066E61959}"/>
              </a:ext>
            </a:extLst>
          </p:cNvPr>
          <p:cNvSpPr txBox="1"/>
          <p:nvPr/>
        </p:nvSpPr>
        <p:spPr>
          <a:xfrm>
            <a:off x="426247" y="2631209"/>
            <a:ext cx="1918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Sources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E40946-73DD-C601-4720-F955BBD4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82132"/>
              </p:ext>
            </p:extLst>
          </p:nvPr>
        </p:nvGraphicFramePr>
        <p:xfrm>
          <a:off x="6913592" y="887445"/>
          <a:ext cx="4744529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0778">
                  <a:extLst>
                    <a:ext uri="{9D8B030D-6E8A-4147-A177-3AD203B41FA5}">
                      <a16:colId xmlns:a16="http://schemas.microsoft.com/office/drawing/2014/main" val="3682925039"/>
                    </a:ext>
                  </a:extLst>
                </a:gridCol>
                <a:gridCol w="3053751">
                  <a:extLst>
                    <a:ext uri="{9D8B030D-6E8A-4147-A177-3AD203B41FA5}">
                      <a16:colId xmlns:a16="http://schemas.microsoft.com/office/drawing/2014/main" val="1921696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8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type_name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471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056D3B-1081-B53F-CEF0-C360C1D6B4D9}"/>
              </a:ext>
            </a:extLst>
          </p:cNvPr>
          <p:cNvSpPr txBox="1"/>
          <p:nvPr/>
        </p:nvSpPr>
        <p:spPr>
          <a:xfrm>
            <a:off x="6844581" y="425780"/>
            <a:ext cx="153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40AB3-D2F8-D0C2-E2AE-51D16B85AED9}"/>
              </a:ext>
            </a:extLst>
          </p:cNvPr>
          <p:cNvSpPr txBox="1"/>
          <p:nvPr/>
        </p:nvSpPr>
        <p:spPr>
          <a:xfrm>
            <a:off x="6913592" y="5052119"/>
            <a:ext cx="168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Audio Table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8B16C94-701C-D074-E1E9-1D8D367AB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96353"/>
              </p:ext>
            </p:extLst>
          </p:nvPr>
        </p:nvGraphicFramePr>
        <p:xfrm>
          <a:off x="7003915" y="5726855"/>
          <a:ext cx="4914139" cy="73152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125415">
                  <a:extLst>
                    <a:ext uri="{9D8B030D-6E8A-4147-A177-3AD203B41FA5}">
                      <a16:colId xmlns:a16="http://schemas.microsoft.com/office/drawing/2014/main" val="3798370549"/>
                    </a:ext>
                  </a:extLst>
                </a:gridCol>
                <a:gridCol w="2788724">
                  <a:extLst>
                    <a:ext uri="{9D8B030D-6E8A-4147-A177-3AD203B41FA5}">
                      <a16:colId xmlns:a16="http://schemas.microsoft.com/office/drawing/2014/main" val="329057420"/>
                    </a:ext>
                  </a:extLst>
                </a:gridCol>
              </a:tblGrid>
              <a:tr h="254518">
                <a:tc>
                  <a:txBody>
                    <a:bodyPr/>
                    <a:lstStyle/>
                    <a:p>
                      <a:r>
                        <a:rPr lang="en-US" dirty="0" err="1"/>
                        <a:t>article_id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 to main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43586"/>
                  </a:ext>
                </a:extLst>
              </a:tr>
              <a:tr h="254518">
                <a:tc>
                  <a:txBody>
                    <a:bodyPr/>
                    <a:lstStyle/>
                    <a:p>
                      <a:r>
                        <a:rPr lang="en-US" dirty="0" err="1"/>
                        <a:t>article_audio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audio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4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69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3EF53-8527-783F-9045-839F5703497D}"/>
              </a:ext>
            </a:extLst>
          </p:cNvPr>
          <p:cNvSpPr txBox="1"/>
          <p:nvPr/>
        </p:nvSpPr>
        <p:spPr>
          <a:xfrm>
            <a:off x="3967994" y="637455"/>
            <a:ext cx="2768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Users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CAD74F-9178-73A3-D408-F4AB898D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65805"/>
              </p:ext>
            </p:extLst>
          </p:nvPr>
        </p:nvGraphicFramePr>
        <p:xfrm>
          <a:off x="447413" y="2414242"/>
          <a:ext cx="4502092" cy="24942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716947">
                  <a:extLst>
                    <a:ext uri="{9D8B030D-6E8A-4147-A177-3AD203B41FA5}">
                      <a16:colId xmlns:a16="http://schemas.microsoft.com/office/drawing/2014/main" val="1797325488"/>
                    </a:ext>
                  </a:extLst>
                </a:gridCol>
                <a:gridCol w="2785145">
                  <a:extLst>
                    <a:ext uri="{9D8B030D-6E8A-4147-A177-3AD203B41FA5}">
                      <a16:colId xmlns:a16="http://schemas.microsoft.com/office/drawing/2014/main" val="839438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chosen 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79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email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4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phone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3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reg_date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registration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5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preference_id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preferences for news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738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23BAD6-3BB8-2F1D-E6EE-AA1A99857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19994"/>
              </p:ext>
            </p:extLst>
          </p:nvPr>
        </p:nvGraphicFramePr>
        <p:xfrm>
          <a:off x="5478011" y="2414242"/>
          <a:ext cx="593940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40607">
                  <a:extLst>
                    <a:ext uri="{9D8B030D-6E8A-4147-A177-3AD203B41FA5}">
                      <a16:colId xmlns:a16="http://schemas.microsoft.com/office/drawing/2014/main" val="1689297884"/>
                    </a:ext>
                  </a:extLst>
                </a:gridCol>
                <a:gridCol w="4698798">
                  <a:extLst>
                    <a:ext uri="{9D8B030D-6E8A-4147-A177-3AD203B41FA5}">
                      <a16:colId xmlns:a16="http://schemas.microsoft.com/office/drawing/2014/main" val="4064245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FK to </a:t>
                      </a:r>
                      <a:r>
                        <a:rPr lang="en-US" dirty="0" err="1"/>
                        <a:t>userdata</a:t>
                      </a:r>
                      <a:r>
                        <a:rPr lang="en-US" dirty="0"/>
                        <a:t>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8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Hashed password for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4213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3FD29-A629-2200-8080-16A9E254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784236"/>
              </p:ext>
            </p:extLst>
          </p:nvPr>
        </p:nvGraphicFramePr>
        <p:xfrm>
          <a:off x="5478011" y="4017459"/>
          <a:ext cx="6266576" cy="222504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727756">
                  <a:extLst>
                    <a:ext uri="{9D8B030D-6E8A-4147-A177-3AD203B41FA5}">
                      <a16:colId xmlns:a16="http://schemas.microsoft.com/office/drawing/2014/main" val="153140080"/>
                    </a:ext>
                  </a:extLst>
                </a:gridCol>
                <a:gridCol w="4538820">
                  <a:extLst>
                    <a:ext uri="{9D8B030D-6E8A-4147-A177-3AD203B41FA5}">
                      <a16:colId xmlns:a16="http://schemas.microsoft.com/office/drawing/2014/main" val="44548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preference_id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4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category_id_1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compulsory category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category_id_2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category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9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category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146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872EA84-5F46-71CE-054A-8EB960E53436}"/>
              </a:ext>
            </a:extLst>
          </p:cNvPr>
          <p:cNvSpPr txBox="1"/>
          <p:nvPr/>
        </p:nvSpPr>
        <p:spPr>
          <a:xfrm>
            <a:off x="447413" y="1896568"/>
            <a:ext cx="2425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Profile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8165E-F25D-5C77-BAAA-46A0B6F50969}"/>
              </a:ext>
            </a:extLst>
          </p:cNvPr>
          <p:cNvSpPr txBox="1"/>
          <p:nvPr/>
        </p:nvSpPr>
        <p:spPr>
          <a:xfrm>
            <a:off x="5602395" y="3471246"/>
            <a:ext cx="30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Preferences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D9C6C-139E-A03B-83A2-0705DC073113}"/>
              </a:ext>
            </a:extLst>
          </p:cNvPr>
          <p:cNvSpPr txBox="1"/>
          <p:nvPr/>
        </p:nvSpPr>
        <p:spPr>
          <a:xfrm>
            <a:off x="5478011" y="1896569"/>
            <a:ext cx="350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Authentication Table</a:t>
            </a:r>
          </a:p>
        </p:txBody>
      </p:sp>
    </p:spTree>
    <p:extLst>
      <p:ext uri="{BB962C8B-B14F-4D97-AF65-F5344CB8AC3E}">
        <p14:creationId xmlns:p14="http://schemas.microsoft.com/office/powerpoint/2010/main" val="278373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CE6C1-D21B-5203-ED8A-A9DE4A1F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D8F05-8214-1778-7478-BCC6A3AB5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94"/>
            <a:ext cx="12192000" cy="65418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8160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1ABEC94-845D-9CD4-E1DD-12FD814F1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767594"/>
              </p:ext>
            </p:extLst>
          </p:nvPr>
        </p:nvGraphicFramePr>
        <p:xfrm>
          <a:off x="8165284" y="862410"/>
          <a:ext cx="4026716" cy="519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166285">
                  <a:extLst>
                    <a:ext uri="{9D8B030D-6E8A-4147-A177-3AD203B41FA5}">
                      <a16:colId xmlns:a16="http://schemas.microsoft.com/office/drawing/2014/main" val="3581370278"/>
                    </a:ext>
                  </a:extLst>
                </a:gridCol>
                <a:gridCol w="2860431">
                  <a:extLst>
                    <a:ext uri="{9D8B030D-6E8A-4147-A177-3AD203B41FA5}">
                      <a16:colId xmlns:a16="http://schemas.microsoft.com/office/drawing/2014/main" val="304493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article_id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Uniquely identifies each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0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text content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8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author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5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pubdate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Publication date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category or topic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28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the article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the article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3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location_id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92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URL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source_id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Source website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7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 data about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8091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FEA09E1-87EC-F6FA-43C1-204F0695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4" y="679938"/>
            <a:ext cx="7716567" cy="5541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4487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3144</TotalTime>
  <Words>1059</Words>
  <Application>Microsoft Office PowerPoint</Application>
  <PresentationFormat>Widescreen</PresentationFormat>
  <Paragraphs>233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Söhne</vt:lpstr>
      <vt:lpstr>Trebuchet MS</vt:lpstr>
      <vt:lpstr>Wingdings</vt:lpstr>
      <vt:lpstr>Wingdings 3</vt:lpstr>
      <vt:lpstr>Facet</vt:lpstr>
      <vt:lpstr>PowerPoint Presentation</vt:lpstr>
      <vt:lpstr>INTRODUCTION:</vt:lpstr>
      <vt:lpstr>PROJECT OVERVIEW:</vt:lpstr>
      <vt:lpstr>OBJECTIVES:</vt:lpstr>
      <vt:lpstr>TABLES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ADVANTAGES: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AFFAIRS USING SQL</dc:title>
  <dc:creator>Shrinivas Sumanwar</dc:creator>
  <cp:lastModifiedBy>Saurabh Singh</cp:lastModifiedBy>
  <cp:revision>7</cp:revision>
  <dcterms:created xsi:type="dcterms:W3CDTF">2024-03-22T12:03:40Z</dcterms:created>
  <dcterms:modified xsi:type="dcterms:W3CDTF">2024-03-25T05:32:13Z</dcterms:modified>
</cp:coreProperties>
</file>